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sldIdLst>
    <p:sldId id="256" r:id="rId5"/>
    <p:sldId id="264" r:id="rId6"/>
    <p:sldId id="262" r:id="rId7"/>
    <p:sldId id="265" r:id="rId8"/>
    <p:sldId id="266" r:id="rId9"/>
    <p:sldId id="268" r:id="rId10"/>
    <p:sldId id="270" r:id="rId11"/>
    <p:sldId id="271" r:id="rId12"/>
    <p:sldId id="272" r:id="rId13"/>
    <p:sldId id="273" r:id="rId14"/>
    <p:sldId id="269" r:id="rId15"/>
    <p:sldId id="259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Cloud	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Local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Hybrid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3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3"/>
      <dgm:spPr/>
    </dgm:pt>
    <dgm:pt modelId="{429CABD1-4116-474B-81BF-735E2CA9DD00}" type="pres">
      <dgm:prSet presAssocID="{7E5AA53B-3EEE-4DE4-BB81-9044890C2946}" presName="dstNode" presStyleLbl="node1" presStyleIdx="0" presStyleCnt="3"/>
      <dgm:spPr/>
    </dgm:pt>
    <dgm:pt modelId="{58319267-C71E-43C9-94E1-827D0616C7A7}" type="pres">
      <dgm:prSet presAssocID="{6750AC01-D39D-4F3A-9DC8-2A211EE986A2}" presName="text_1" presStyleLbl="node1" presStyleIdx="0" presStyleCnt="3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3"/>
      <dgm:spPr/>
    </dgm:pt>
    <dgm:pt modelId="{95DE6538-27BD-44AF-A1A8-CA8F6B10FDD2}" type="pres">
      <dgm:prSet presAssocID="{0BEF68B8-1228-47BB-83B5-7B9CD1E3F84E}" presName="text_2" presStyleLbl="node1" presStyleIdx="1" presStyleCnt="3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3"/>
      <dgm:spPr/>
    </dgm:pt>
    <dgm:pt modelId="{E131CE4A-9776-44F4-BC03-867682E21374}" type="pres">
      <dgm:prSet presAssocID="{5605D28D-2CE6-4513-8566-952984E21E14}" presName="text_3" presStyleLbl="node1" presStyleIdx="2" presStyleCnt="3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3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96568" y="356393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Cloud	</a:t>
          </a:r>
        </a:p>
      </dsp:txBody>
      <dsp:txXfrm>
        <a:off x="496568" y="356393"/>
        <a:ext cx="6310391" cy="712787"/>
      </dsp:txXfrm>
    </dsp:sp>
    <dsp:sp modelId="{07CB3071-D555-47DA-A36A-69EB91531FD8}">
      <dsp:nvSpPr>
        <dsp:cNvPr id="0" name=""/>
        <dsp:cNvSpPr/>
      </dsp:nvSpPr>
      <dsp:spPr>
        <a:xfrm>
          <a:off x="51076" y="267295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55666" y="1425575"/>
          <a:ext cx="6051292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Local</a:t>
          </a:r>
        </a:p>
      </dsp:txBody>
      <dsp:txXfrm>
        <a:off x="755666" y="1425575"/>
        <a:ext cx="6051292" cy="712787"/>
      </dsp:txXfrm>
    </dsp:sp>
    <dsp:sp modelId="{3F8116AC-FAC3-4E95-9865-93CCFEB191B9}">
      <dsp:nvSpPr>
        <dsp:cNvPr id="0" name=""/>
        <dsp:cNvSpPr/>
      </dsp:nvSpPr>
      <dsp:spPr>
        <a:xfrm>
          <a:off x="310174" y="1336476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496568" y="2494756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Hybrid</a:t>
          </a:r>
        </a:p>
      </dsp:txBody>
      <dsp:txXfrm>
        <a:off x="496568" y="2494756"/>
        <a:ext cx="6310391" cy="712787"/>
      </dsp:txXfrm>
    </dsp:sp>
    <dsp:sp modelId="{A965097E-32F1-4AB8-8C4E-2814A7596B2F}">
      <dsp:nvSpPr>
        <dsp:cNvPr id="0" name=""/>
        <dsp:cNvSpPr/>
      </dsp:nvSpPr>
      <dsp:spPr>
        <a:xfrm>
          <a:off x="51076" y="2405658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10-Dec-18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Kickstarter Oracle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Kickstarting your </a:t>
            </a:r>
            <a:r>
              <a:rPr lang="en-US" dirty="0" err="1">
                <a:solidFill>
                  <a:srgbClr val="7CEBFF"/>
                </a:solidFill>
              </a:rPr>
              <a:t>kickstarter</a:t>
            </a:r>
            <a:r>
              <a:rPr lang="en-US" dirty="0">
                <a:solidFill>
                  <a:srgbClr val="7CEBFF"/>
                </a:solidFill>
              </a:rPr>
              <a:t> campaign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106D6-FBA7-40D5-A8F8-356A9F30E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Pledged capital per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0FE98-BA7E-4971-AE6C-69477D23B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4854874" cy="3678303"/>
          </a:xfrm>
        </p:spPr>
        <p:txBody>
          <a:bodyPr anchor="t">
            <a:normAutofit/>
          </a:bodyPr>
          <a:lstStyle/>
          <a:p>
            <a:r>
              <a:rPr lang="en-US" sz="2800" dirty="0"/>
              <a:t>High $ pledge projects :</a:t>
            </a:r>
          </a:p>
          <a:p>
            <a:pPr lvl="1"/>
            <a:r>
              <a:rPr lang="en-US" sz="2600" dirty="0"/>
              <a:t>Tech.</a:t>
            </a:r>
          </a:p>
          <a:p>
            <a:pPr lvl="1"/>
            <a:r>
              <a:rPr lang="en-US" sz="2600" dirty="0"/>
              <a:t>Games.</a:t>
            </a:r>
          </a:p>
          <a:p>
            <a:pPr lvl="1"/>
            <a:r>
              <a:rPr lang="en-US" sz="2600" dirty="0"/>
              <a:t> Fashion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AD2FCA-260A-4797-8FD5-0ED9A2DDB6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1704" y="1891247"/>
            <a:ext cx="5109103" cy="4753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C6946E5-7658-49ED-A3B2-72A05B4B1D82}"/>
              </a:ext>
            </a:extLst>
          </p:cNvPr>
          <p:cNvCxnSpPr/>
          <p:nvPr/>
        </p:nvCxnSpPr>
        <p:spPr>
          <a:xfrm flipV="1">
            <a:off x="2030136" y="2180496"/>
            <a:ext cx="8053431" cy="839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843535D-506F-4330-9DAF-C4790B62B619}"/>
              </a:ext>
            </a:extLst>
          </p:cNvPr>
          <p:cNvCxnSpPr/>
          <p:nvPr/>
        </p:nvCxnSpPr>
        <p:spPr>
          <a:xfrm flipV="1">
            <a:off x="2306972" y="2944536"/>
            <a:ext cx="8380602" cy="645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789734D-6CC9-4BD7-A184-2D358752DA51}"/>
              </a:ext>
            </a:extLst>
          </p:cNvPr>
          <p:cNvCxnSpPr/>
          <p:nvPr/>
        </p:nvCxnSpPr>
        <p:spPr>
          <a:xfrm flipV="1">
            <a:off x="2441196" y="3020037"/>
            <a:ext cx="8539993" cy="1098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1593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0FD49-6705-4930-9469-49921ACEF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90C3C-990F-4D63-8DBD-357449317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97729A-2054-4F39-8D63-5FD0CEA00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031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Digital Communications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1337641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someone@example.com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96F0D-2E58-493B-AE81-782C679D6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3600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266F3-033F-42D4-AD99-7C5DDAE12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3600" dirty="0"/>
              <a:t>Meet the team.</a:t>
            </a:r>
          </a:p>
          <a:p>
            <a:r>
              <a:rPr lang="en-US" sz="3600" dirty="0"/>
              <a:t>Understand the market.</a:t>
            </a:r>
          </a:p>
          <a:p>
            <a:r>
              <a:rPr lang="en-US" sz="3600" dirty="0"/>
              <a:t>Meet Kickstarter-Oracle</a:t>
            </a:r>
          </a:p>
          <a:p>
            <a:r>
              <a:rPr lang="en-US" sz="3600" dirty="0"/>
              <a:t>Commercial viability.</a:t>
            </a:r>
          </a:p>
          <a:p>
            <a:r>
              <a:rPr lang="en-US" sz="3600" dirty="0"/>
              <a:t>Technological overview.</a:t>
            </a:r>
          </a:p>
        </p:txBody>
      </p:sp>
    </p:spTree>
    <p:extLst>
      <p:ext uri="{BB962C8B-B14F-4D97-AF65-F5344CB8AC3E}">
        <p14:creationId xmlns:p14="http://schemas.microsoft.com/office/powerpoint/2010/main" val="3731858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59F145-F621-457D-AAEC-F1DC68DDE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3600" dirty="0"/>
              <a:t>The Team</a:t>
            </a:r>
          </a:p>
        </p:txBody>
      </p:sp>
    </p:spTree>
    <p:extLst>
      <p:ext uri="{BB962C8B-B14F-4D97-AF65-F5344CB8AC3E}">
        <p14:creationId xmlns:p14="http://schemas.microsoft.com/office/powerpoint/2010/main" val="4199995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59F145-F621-457D-AAEC-F1DC68DDE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3600" dirty="0"/>
              <a:t>Understand the market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9AC6B2-06D0-4C3D-AF7A-AC9C3F2E9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155099"/>
            <a:ext cx="10629900" cy="34099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9FA9B8-07B5-44CC-998F-E9EB0CAB360E}"/>
              </a:ext>
            </a:extLst>
          </p:cNvPr>
          <p:cNvSpPr txBox="1"/>
          <p:nvPr/>
        </p:nvSpPr>
        <p:spPr>
          <a:xfrm>
            <a:off x="770709" y="5734594"/>
            <a:ext cx="97187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Current funding success rate ~</a:t>
            </a:r>
            <a:r>
              <a:rPr lang="en-US" sz="4000" b="1" dirty="0"/>
              <a:t>36%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8943BC-424A-41B3-BFEC-597B01F82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1885501"/>
            <a:ext cx="1062990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41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59F145-F621-457D-AAEC-F1DC68DDE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3600" dirty="0"/>
              <a:t>Kickstarter oracle Mission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9FA9B8-07B5-44CC-998F-E9EB0CAB360E}"/>
              </a:ext>
            </a:extLst>
          </p:cNvPr>
          <p:cNvSpPr txBox="1"/>
          <p:nvPr/>
        </p:nvSpPr>
        <p:spPr>
          <a:xfrm>
            <a:off x="631748" y="1841242"/>
            <a:ext cx="1092850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Kickstarter-oracle (KO) shall provide it’s customers with highly beneficial insights for improving their funding campaign. leveraging AI technology and past campaign information KO shall play a fundamental role in it’s customers funding success..</a:t>
            </a:r>
          </a:p>
          <a:p>
            <a:r>
              <a:rPr lang="en-US" sz="4000" dirty="0"/>
              <a:t>Our success criteria : KO customers funding success rate &gt;72%.</a:t>
            </a:r>
          </a:p>
        </p:txBody>
      </p:sp>
    </p:spTree>
    <p:extLst>
      <p:ext uri="{BB962C8B-B14F-4D97-AF65-F5344CB8AC3E}">
        <p14:creationId xmlns:p14="http://schemas.microsoft.com/office/powerpoint/2010/main" val="426495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59F145-F621-457D-AAEC-F1DC68DDE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3600" dirty="0"/>
              <a:t>Kickstarter oracle – commercial viability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9FA9B8-07B5-44CC-998F-E9EB0CAB360E}"/>
              </a:ext>
            </a:extLst>
          </p:cNvPr>
          <p:cNvSpPr txBox="1"/>
          <p:nvPr/>
        </p:nvSpPr>
        <p:spPr>
          <a:xfrm>
            <a:off x="631748" y="1841242"/>
            <a:ext cx="109285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KO shall charge it’s customers a 0.1% commission of money pledged (for successful campaign). </a:t>
            </a:r>
          </a:p>
          <a:p>
            <a:r>
              <a:rPr lang="en-US" sz="3200" dirty="0"/>
              <a:t>Based on a 10% initial adoption rate KO expected monthly income ~$400K (based on Oct 2018 funding statistics)</a:t>
            </a:r>
          </a:p>
          <a:p>
            <a:endParaRPr lang="en-US" sz="4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D35596-27E9-424A-814D-5B1160801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479"/>
          <a:stretch/>
        </p:blipFill>
        <p:spPr>
          <a:xfrm>
            <a:off x="196790" y="3951048"/>
            <a:ext cx="6781800" cy="23819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17B4AD-287C-4A6C-B24B-81911C1AFB15}"/>
              </a:ext>
            </a:extLst>
          </p:cNvPr>
          <p:cNvSpPr txBox="1"/>
          <p:nvPr/>
        </p:nvSpPr>
        <p:spPr>
          <a:xfrm>
            <a:off x="1052468" y="6355500"/>
            <a:ext cx="7457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Funds pledged for kickstarted projects ($M) </a:t>
            </a:r>
          </a:p>
        </p:txBody>
      </p:sp>
    </p:spTree>
    <p:extLst>
      <p:ext uri="{BB962C8B-B14F-4D97-AF65-F5344CB8AC3E}">
        <p14:creationId xmlns:p14="http://schemas.microsoft.com/office/powerpoint/2010/main" val="2102485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59F145-F621-457D-AAEC-F1DC68DDE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sz="3600" dirty="0"/>
              <a:t>Data handling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9FA9B8-07B5-44CC-998F-E9EB0CAB360E}"/>
              </a:ext>
            </a:extLst>
          </p:cNvPr>
          <p:cNvSpPr txBox="1"/>
          <p:nvPr/>
        </p:nvSpPr>
        <p:spPr>
          <a:xfrm>
            <a:off x="631748" y="1841242"/>
            <a:ext cx="1092850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Initial data: 205K lines, 45 columns, 55 data files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Data preparation activities: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Phrasing of a category column.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Split date columns into single columns per day/month/ year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Turn success/fail data into numerical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Drop missing creator lines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02811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85CAE-46A6-40B0-ADAC-6812EC91F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Initial observations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A19B67-F737-40E5-93BA-2B3228A22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514808" cy="3678303"/>
          </a:xfrm>
        </p:spPr>
        <p:txBody>
          <a:bodyPr anchor="t">
            <a:normAutofit/>
          </a:bodyPr>
          <a:lstStyle/>
          <a:p>
            <a:r>
              <a:rPr lang="en-US" sz="2800" dirty="0"/>
              <a:t>Clear bias towards publishing, “film and video” and music projects.</a:t>
            </a:r>
          </a:p>
          <a:p>
            <a:r>
              <a:rPr lang="en-US" sz="2800" dirty="0"/>
              <a:t>High correlation factors between success and:</a:t>
            </a:r>
          </a:p>
          <a:p>
            <a:pPr lvl="1"/>
            <a:r>
              <a:rPr lang="en-US" sz="2600" dirty="0"/>
              <a:t>Category 0.32</a:t>
            </a:r>
          </a:p>
          <a:p>
            <a:pPr lvl="1"/>
            <a:r>
              <a:rPr lang="en-US" sz="2600" dirty="0"/>
              <a:t>Staff pick 0.26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D80EF7-566C-4CDE-A76F-F31D91F607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4065" y="1928568"/>
            <a:ext cx="5124256" cy="4893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9236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A61B1E7-F696-4EE5-A266-8357D83BC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4488" y="2250981"/>
            <a:ext cx="6316319" cy="455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885CAE-46A6-40B0-ADAC-6812EC91F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Initial observations- Continued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A19B67-F737-40E5-93BA-2B3228A22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526" y="2078896"/>
            <a:ext cx="5051963" cy="3678303"/>
          </a:xfrm>
        </p:spPr>
        <p:txBody>
          <a:bodyPr anchor="t">
            <a:normAutofit lnSpcReduction="10000"/>
          </a:bodyPr>
          <a:lstStyle/>
          <a:p>
            <a:r>
              <a:rPr lang="en-US" sz="2800" dirty="0"/>
              <a:t>Most failures are attributed to lack of interest and not a funding failure</a:t>
            </a:r>
          </a:p>
          <a:p>
            <a:r>
              <a:rPr lang="en-US" sz="2800" dirty="0"/>
              <a:t>Successes distribute exponentially from target (i.e. target could have been set higher?)</a:t>
            </a:r>
          </a:p>
          <a:p>
            <a:r>
              <a:rPr lang="en-US" sz="2800" dirty="0"/>
              <a:t>Need to understand outliers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11A26DF-E62D-401B-AB81-1450B3A7023F}"/>
              </a:ext>
            </a:extLst>
          </p:cNvPr>
          <p:cNvCxnSpPr/>
          <p:nvPr/>
        </p:nvCxnSpPr>
        <p:spPr>
          <a:xfrm>
            <a:off x="4752622" y="4289778"/>
            <a:ext cx="2946400" cy="15691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480749C-26E3-48E2-9807-E1A6C2A0A9C0}"/>
              </a:ext>
            </a:extLst>
          </p:cNvPr>
          <p:cNvCxnSpPr/>
          <p:nvPr/>
        </p:nvCxnSpPr>
        <p:spPr>
          <a:xfrm>
            <a:off x="4357396" y="2789853"/>
            <a:ext cx="1567543" cy="8864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E0F839-AF31-49FA-8929-49BDC64942DB}"/>
              </a:ext>
            </a:extLst>
          </p:cNvPr>
          <p:cNvCxnSpPr>
            <a:cxnSpLocks/>
          </p:cNvCxnSpPr>
          <p:nvPr/>
        </p:nvCxnSpPr>
        <p:spPr>
          <a:xfrm>
            <a:off x="4752622" y="5290457"/>
            <a:ext cx="6472105" cy="829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92350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Dividend design</Template>
  <TotalTime>0</TotalTime>
  <Words>279</Words>
  <Application>Microsoft Office PowerPoint</Application>
  <PresentationFormat>Widescreen</PresentationFormat>
  <Paragraphs>45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Gill Sans MT</vt:lpstr>
      <vt:lpstr>Wingdings 2</vt:lpstr>
      <vt:lpstr>Dividend</vt:lpstr>
      <vt:lpstr>Kickstarter Oracle</vt:lpstr>
      <vt:lpstr>Content</vt:lpstr>
      <vt:lpstr>The Team</vt:lpstr>
      <vt:lpstr>Understand the market</vt:lpstr>
      <vt:lpstr>Kickstarter oracle Mission statement</vt:lpstr>
      <vt:lpstr>Kickstarter oracle – commercial viability</vt:lpstr>
      <vt:lpstr>Data handling</vt:lpstr>
      <vt:lpstr>Initial observations</vt:lpstr>
      <vt:lpstr>Initial observations- Continued</vt:lpstr>
      <vt:lpstr>Pledged capital per area</vt:lpstr>
      <vt:lpstr>PowerPoint Presentation</vt:lpstr>
      <vt:lpstr>Digital Communications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2018-12-07T06:47:16Z</dcterms:created>
  <dcterms:modified xsi:type="dcterms:W3CDTF">2018-12-10T10:13:32Z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